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16" r:id="rId3"/>
    <p:sldId id="547" r:id="rId4"/>
    <p:sldId id="653" r:id="rId5"/>
    <p:sldId id="481" r:id="rId6"/>
    <p:sldId id="620" r:id="rId7"/>
    <p:sldId id="654" r:id="rId8"/>
    <p:sldId id="482" r:id="rId9"/>
    <p:sldId id="430" r:id="rId10"/>
    <p:sldId id="471" r:id="rId11"/>
    <p:sldId id="662" r:id="rId12"/>
    <p:sldId id="621" r:id="rId13"/>
    <p:sldId id="663" r:id="rId14"/>
    <p:sldId id="664" r:id="rId15"/>
    <p:sldId id="628" r:id="rId16"/>
    <p:sldId id="657" r:id="rId17"/>
    <p:sldId id="638" r:id="rId18"/>
    <p:sldId id="665" r:id="rId19"/>
    <p:sldId id="550" r:id="rId20"/>
    <p:sldId id="639" r:id="rId21"/>
    <p:sldId id="473" r:id="rId22"/>
    <p:sldId id="660" r:id="rId23"/>
    <p:sldId id="666" r:id="rId24"/>
    <p:sldId id="668" r:id="rId25"/>
    <p:sldId id="667" r:id="rId26"/>
    <p:sldId id="562" r:id="rId27"/>
    <p:sldId id="479" r:id="rId28"/>
    <p:sldId id="491" r:id="rId29"/>
    <p:sldId id="492" r:id="rId30"/>
    <p:sldId id="493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308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tiff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tiff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4.tiff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5" Type="http://schemas.openxmlformats.org/officeDocument/2006/relationships/image" Target="../media/image20.png"/><Relationship Id="rId4" Type="http://schemas.openxmlformats.org/officeDocument/2006/relationships/image" Target="../media/image6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2.png"/><Relationship Id="rId12" Type="http://schemas.openxmlformats.org/officeDocument/2006/relationships/image" Target="../media/image31.png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tags" Target="../tags/tag11.xml"/><Relationship Id="rId7" Type="http://schemas.openxmlformats.org/officeDocument/2006/relationships/image" Target="../media/image34.jpeg"/><Relationship Id="rId6" Type="http://schemas.openxmlformats.org/officeDocument/2006/relationships/tags" Target="../tags/tag10.xml"/><Relationship Id="rId5" Type="http://schemas.openxmlformats.org/officeDocument/2006/relationships/image" Target="../media/image33.png"/><Relationship Id="rId4" Type="http://schemas.openxmlformats.org/officeDocument/2006/relationships/tags" Target="../tags/tag9.xml"/><Relationship Id="rId3" Type="http://schemas.openxmlformats.org/officeDocument/2006/relationships/image" Target="../media/image21.png"/><Relationship Id="rId2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1.png"/><Relationship Id="rId10" Type="http://schemas.openxmlformats.org/officeDocument/2006/relationships/tags" Target="../tags/tag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乘法运算定律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运算定律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3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乘法和连除的简便算法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3" name="文本框 24"/>
          <p:cNvSpPr txBox="1"/>
          <p:nvPr/>
        </p:nvSpPr>
        <p:spPr>
          <a:xfrm>
            <a:off x="473710" y="1403350"/>
            <a:ext cx="9098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根据这些数学信息你能提出哪些问题?</a:t>
            </a:r>
            <a:endParaRPr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15515" y="2207260"/>
            <a:ext cx="7759700" cy="3652520"/>
            <a:chOff x="3489" y="3476"/>
            <a:chExt cx="12220" cy="5752"/>
          </a:xfrm>
        </p:grpSpPr>
        <p:pic>
          <p:nvPicPr>
            <p:cNvPr id="42" name="图片 41" descr="GK5$}OV~DQS@6(@K[L6C6BJ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89" y="3476"/>
              <a:ext cx="12221" cy="5753"/>
            </a:xfrm>
            <a:prstGeom prst="rect">
              <a:avLst/>
            </a:prstGeom>
          </p:spPr>
        </p:pic>
        <p:cxnSp>
          <p:nvCxnSpPr>
            <p:cNvPr id="44" name="直接连接符 43"/>
            <p:cNvCxnSpPr/>
            <p:nvPr/>
          </p:nvCxnSpPr>
          <p:spPr>
            <a:xfrm>
              <a:off x="6639" y="4429"/>
              <a:ext cx="6019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639" y="4939"/>
              <a:ext cx="5815" cy="0"/>
            </a:xfrm>
            <a:prstGeom prst="line">
              <a:avLst/>
            </a:prstGeom>
            <a:ln w="38100" cmpd="sng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9556" y="8295"/>
              <a:ext cx="3085" cy="0"/>
            </a:xfrm>
            <a:prstGeom prst="line">
              <a:avLst/>
            </a:prstGeom>
            <a:ln w="38100" cmpd="sng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2" name="圆角矩形标注 11"/>
          <p:cNvSpPr/>
          <p:nvPr/>
        </p:nvSpPr>
        <p:spPr>
          <a:xfrm>
            <a:off x="352425" y="1413510"/>
            <a:ext cx="11560175" cy="1329690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）买了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筒羽毛球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，每筒一打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），王老师一共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买了多少个羽毛球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77739" y="5931665"/>
            <a:ext cx="65868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王老师一共买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羽毛球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5543485" y="4371144"/>
            <a:ext cx="1670734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6  0</a:t>
            </a:r>
            <a:endParaRPr lang="en-US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513985" y="3417814"/>
            <a:ext cx="118302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4870351" y="3873224"/>
            <a:ext cx="643622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 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Line 23"/>
          <p:cNvSpPr>
            <a:spLocks noChangeShapeType="1"/>
          </p:cNvSpPr>
          <p:nvPr/>
        </p:nvSpPr>
        <p:spPr bwMode="auto">
          <a:xfrm>
            <a:off x="4851963" y="4448869"/>
            <a:ext cx="1702916" cy="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5063822" y="4807624"/>
            <a:ext cx="149105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2  4</a:t>
            </a:r>
            <a:endParaRPr lang="en-US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Line 26"/>
          <p:cNvSpPr>
            <a:spLocks noChangeShapeType="1"/>
          </p:cNvSpPr>
          <p:nvPr/>
        </p:nvSpPr>
        <p:spPr bwMode="auto">
          <a:xfrm>
            <a:off x="4870351" y="5400775"/>
            <a:ext cx="1702916" cy="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34" name="Text Box 27"/>
          <p:cNvSpPr txBox="1">
            <a:spLocks noChangeArrowheads="1"/>
          </p:cNvSpPr>
          <p:nvPr/>
        </p:nvSpPr>
        <p:spPr bwMode="auto">
          <a:xfrm>
            <a:off x="5063822" y="5409789"/>
            <a:ext cx="190404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0  0</a:t>
            </a:r>
            <a:endParaRPr lang="en-US" altLang="zh-CN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29"/>
          <p:cNvSpPr txBox="1">
            <a:spLocks noChangeArrowheads="1"/>
          </p:cNvSpPr>
          <p:nvPr/>
        </p:nvSpPr>
        <p:spPr bwMode="auto">
          <a:xfrm>
            <a:off x="4781867" y="2957748"/>
            <a:ext cx="2432352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×25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endParaRPr lang="zh-CN" altLang="en-US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Box 35"/>
          <p:cNvSpPr txBox="1">
            <a:spLocks noChangeArrowheads="1"/>
          </p:cNvSpPr>
          <p:nvPr/>
        </p:nvSpPr>
        <p:spPr bwMode="auto">
          <a:xfrm>
            <a:off x="6613734" y="2942514"/>
            <a:ext cx="2020589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300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（个）</a:t>
            </a:r>
            <a:endParaRPr lang="zh-CN" altLang="en-US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 Box 21"/>
          <p:cNvSpPr txBox="1">
            <a:spLocks noChangeArrowheads="1"/>
          </p:cNvSpPr>
          <p:nvPr/>
        </p:nvSpPr>
        <p:spPr bwMode="auto">
          <a:xfrm>
            <a:off x="5529936" y="3862323"/>
            <a:ext cx="97181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721000" y="3137129"/>
            <a:ext cx="323385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方法一</a:t>
            </a:r>
            <a:r>
              <a:rPr lang="zh-CN" altLang="en-US" sz="3200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：列竖式</a:t>
            </a:r>
            <a:endParaRPr lang="zh-CN" altLang="en-US" sz="3200" dirty="0" smtClean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/>
      <p:bldP spid="25" grpId="0" bldLvl="0" animBg="1"/>
      <p:bldP spid="28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2" name="圆角矩形标注 11"/>
          <p:cNvSpPr/>
          <p:nvPr/>
        </p:nvSpPr>
        <p:spPr>
          <a:xfrm>
            <a:off x="352425" y="1413510"/>
            <a:ext cx="11560175" cy="1329690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）买了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筒羽毛球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，每筒一打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），王老师一共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买了多少个羽毛球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352425" y="3134995"/>
            <a:ext cx="52082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方法二</a:t>
            </a:r>
            <a:r>
              <a:rPr lang="zh-CN" altLang="en-US" sz="3200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32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将12拆分成3×4</a:t>
            </a:r>
            <a:endParaRPr lang="zh-CN" altLang="en-US" sz="3200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24718" y="5913885"/>
            <a:ext cx="65868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王老师一共买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羽毛球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5744280" y="2939968"/>
            <a:ext cx="2432352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25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endParaRPr lang="zh-CN" altLang="en-US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5165617" y="5383152"/>
            <a:ext cx="25472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 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300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（个）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5165617" y="3516131"/>
            <a:ext cx="29578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25×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3×4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5165617" y="4110215"/>
            <a:ext cx="29578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25×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5165617" y="4801517"/>
            <a:ext cx="18434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×3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" grpId="0"/>
      <p:bldP spid="14" grpId="0" bldLvl="0" animBg="1"/>
      <p:bldP spid="15" grpId="0" bldLvl="0" animBg="1"/>
      <p:bldP spid="3" grpId="0" bldLvl="0" animBg="1" autoUpdateAnimBg="0"/>
      <p:bldP spid="5" grpId="0" bldLvl="0" animBg="1" autoUpdateAnimBg="0"/>
      <p:bldP spid="21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2" name="圆角矩形标注 11"/>
          <p:cNvSpPr/>
          <p:nvPr/>
        </p:nvSpPr>
        <p:spPr>
          <a:xfrm>
            <a:off x="352425" y="1413510"/>
            <a:ext cx="11560175" cy="1329690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）买了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筒羽毛球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，每筒一打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），王老师一共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买了多少个羽毛球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352425" y="3134995"/>
            <a:ext cx="52082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方法三</a:t>
            </a:r>
            <a:r>
              <a:rPr lang="zh-CN" altLang="en-US" sz="3200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32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将12拆分成10+2</a:t>
            </a:r>
            <a:endParaRPr lang="zh-CN" altLang="en-US" sz="3200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74808" y="5936745"/>
            <a:ext cx="65868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王老师一共买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羽毛球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6019288" y="2962828"/>
            <a:ext cx="2432352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25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endParaRPr lang="zh-CN" altLang="en-US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5636593" y="5406012"/>
            <a:ext cx="25472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 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300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（个）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5636593" y="3538991"/>
            <a:ext cx="31959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25×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10+2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5636593" y="4133075"/>
            <a:ext cx="31610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10+25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5636593" y="4824377"/>
            <a:ext cx="20815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250+50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6" grpId="0"/>
      <p:bldP spid="7" grpId="0" bldLvl="0" animBg="1"/>
      <p:bldP spid="8" grpId="0" bldLvl="0" animBg="1"/>
      <p:bldP spid="9" grpId="0" bldLvl="0" animBg="1" autoUpdateAnimBg="0"/>
      <p:bldP spid="10" grpId="0" bldLvl="0" animBg="1" autoUpdateAnimBg="0"/>
      <p:bldP spid="11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4799026" y="2227399"/>
            <a:ext cx="1399633" cy="34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28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28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en-US" altLang="zh-CN" sz="2800" b="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2032564" y="2216604"/>
            <a:ext cx="1381309" cy="34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28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28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2800" b="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7556542" y="2242669"/>
            <a:ext cx="1321269" cy="34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28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28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en-US" altLang="zh-CN" sz="2800" b="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4516630" y="2572974"/>
            <a:ext cx="2477385" cy="209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25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2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</a:t>
            </a:r>
            <a:endParaRPr lang="zh-CN" altLang="en-US" sz="2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25</a:t>
            </a:r>
            <a:r>
              <a:rPr lang="zh-CN" altLang="en-US" sz="2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en-US" altLang="zh-CN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en-US" altLang="zh-CN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)</a:t>
            </a:r>
            <a:endParaRPr lang="zh-CN" altLang="en-US" sz="2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25×</a:t>
            </a:r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zh-CN" altLang="en-US" sz="2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＝100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×3</a:t>
            </a:r>
            <a:endParaRPr lang="zh-CN" altLang="en-US" sz="2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300</a:t>
            </a:r>
            <a:endParaRPr lang="zh-CN" altLang="en-US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7314883" y="2558543"/>
            <a:ext cx="2775133" cy="209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25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2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</a:t>
            </a:r>
            <a:endParaRPr lang="zh-CN" altLang="en-US" sz="2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25</a:t>
            </a:r>
            <a:r>
              <a:rPr lang="zh-CN" altLang="en-US" sz="2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＋</a:t>
            </a:r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en-US" altLang="zh-CN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)</a:t>
            </a:r>
            <a:endParaRPr lang="zh-CN" altLang="en-US" sz="2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25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×10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＋25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×2</a:t>
            </a:r>
            <a:endParaRPr lang="zh-CN" altLang="en-US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250＋50</a:t>
            </a:r>
            <a:endParaRPr lang="zh-CN" altLang="en-US" sz="2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300</a:t>
            </a:r>
            <a:endParaRPr lang="zh-CN" altLang="en-US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1678999" y="2568459"/>
            <a:ext cx="2397868" cy="2086748"/>
            <a:chOff x="1679733" y="2564137"/>
            <a:chExt cx="2083939" cy="2086967"/>
          </a:xfrm>
        </p:grpSpPr>
        <p:grpSp>
          <p:nvGrpSpPr>
            <p:cNvPr id="28" name="Group 34"/>
            <p:cNvGrpSpPr/>
            <p:nvPr/>
          </p:nvGrpSpPr>
          <p:grpSpPr bwMode="auto">
            <a:xfrm>
              <a:off x="1871663" y="3023916"/>
              <a:ext cx="1497013" cy="1627188"/>
              <a:chOff x="555" y="1927"/>
              <a:chExt cx="943" cy="1025"/>
            </a:xfrm>
          </p:grpSpPr>
          <p:grpSp>
            <p:nvGrpSpPr>
              <p:cNvPr id="29" name="Group 32"/>
              <p:cNvGrpSpPr/>
              <p:nvPr/>
            </p:nvGrpSpPr>
            <p:grpSpPr bwMode="auto">
              <a:xfrm>
                <a:off x="555" y="1927"/>
                <a:ext cx="943" cy="642"/>
                <a:chOff x="555" y="1927"/>
                <a:chExt cx="943" cy="642"/>
              </a:xfrm>
            </p:grpSpPr>
            <p:sp>
              <p:nvSpPr>
                <p:cNvPr id="30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778" y="2259"/>
                  <a:ext cx="449" cy="31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600" b="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6 </a:t>
                  </a:r>
                  <a:r>
                    <a:rPr lang="en-US" altLang="zh-CN" sz="2600" b="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</a:t>
                  </a:r>
                  <a:endParaRPr lang="en-US" altLang="zh-CN" sz="2600" b="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787" y="1927"/>
                  <a:ext cx="711" cy="4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9pPr>
                </a:lstStyle>
                <a:p>
                  <a:pPr eaLnBrk="1" hangingPunct="1">
                    <a:lnSpc>
                      <a:spcPts val="2400"/>
                    </a:lnSpc>
                    <a:buFontTx/>
                    <a:buNone/>
                  </a:pPr>
                  <a:r>
                    <a:rPr lang="en-US" altLang="zh-CN" sz="2600" b="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 </a:t>
                  </a:r>
                  <a:r>
                    <a:rPr lang="en-US" altLang="zh-CN" sz="2600" b="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endParaRPr lang="en-US" altLang="zh-CN" sz="2600" b="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eaLnBrk="1" hangingPunct="1">
                    <a:lnSpc>
                      <a:spcPts val="2400"/>
                    </a:lnSpc>
                    <a:buFontTx/>
                    <a:buNone/>
                  </a:pPr>
                  <a:r>
                    <a:rPr lang="en-US" altLang="zh-CN" sz="2600" b="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 </a:t>
                  </a:r>
                  <a:r>
                    <a:rPr lang="en-US" altLang="zh-CN" sz="2600" b="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5</a:t>
                  </a:r>
                  <a:endParaRPr lang="en-US" altLang="zh-CN" sz="2600" b="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555" y="2046"/>
                  <a:ext cx="240" cy="31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600" b="0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× </a:t>
                  </a:r>
                  <a:r>
                    <a:rPr lang="zh-CN" altLang="en-US" sz="2600" b="0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  </a:t>
                  </a:r>
                  <a:endParaRPr lang="zh-CN" altLang="en-US" sz="2600" b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endParaRPr>
                </a:p>
              </p:txBody>
            </p:sp>
            <p:sp>
              <p:nvSpPr>
                <p:cNvPr id="33" name="Line 23"/>
                <p:cNvSpPr>
                  <a:spLocks noChangeShapeType="1"/>
                </p:cNvSpPr>
                <p:nvPr/>
              </p:nvSpPr>
              <p:spPr bwMode="auto">
                <a:xfrm>
                  <a:off x="567" y="2326"/>
                  <a:ext cx="635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6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34" name="Group 33"/>
              <p:cNvGrpSpPr/>
              <p:nvPr/>
            </p:nvGrpSpPr>
            <p:grpSpPr bwMode="auto">
              <a:xfrm>
                <a:off x="567" y="2434"/>
                <a:ext cx="708" cy="518"/>
                <a:chOff x="567" y="2434"/>
                <a:chExt cx="708" cy="518"/>
              </a:xfrm>
            </p:grpSpPr>
            <p:sp>
              <p:nvSpPr>
                <p:cNvPr id="35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578" y="2434"/>
                  <a:ext cx="448" cy="31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600" b="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 </a:t>
                  </a:r>
                  <a:r>
                    <a:rPr lang="en-US" altLang="zh-CN" sz="2600" b="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4</a:t>
                  </a:r>
                  <a:endParaRPr lang="en-US" altLang="zh-CN" sz="2600" b="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Line 26"/>
                <p:cNvSpPr>
                  <a:spLocks noChangeShapeType="1"/>
                </p:cNvSpPr>
                <p:nvPr/>
              </p:nvSpPr>
              <p:spPr bwMode="auto">
                <a:xfrm>
                  <a:off x="567" y="2698"/>
                  <a:ext cx="635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6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7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590" y="2642"/>
                  <a:ext cx="685" cy="31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5pPr>
                  <a:lvl6pPr marL="25146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6pPr>
                  <a:lvl7pPr marL="29718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7pPr>
                  <a:lvl8pPr marL="34290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8pPr>
                  <a:lvl9pPr marL="3886200" indent="-2286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/>
                      <a:ea typeface="楷体_GB2312"/>
                      <a:cs typeface="楷体_GB231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600" b="0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 </a:t>
                  </a:r>
                  <a:r>
                    <a:rPr lang="en-US" altLang="zh-CN" sz="2600" b="0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 </a:t>
                  </a:r>
                  <a:r>
                    <a:rPr lang="en-US" altLang="zh-CN" sz="2600" b="0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</a:t>
                  </a:r>
                  <a:endParaRPr lang="en-US" altLang="zh-CN" sz="2600" b="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38" name="Text Box 29"/>
            <p:cNvSpPr txBox="1">
              <a:spLocks noChangeArrowheads="1"/>
            </p:cNvSpPr>
            <p:nvPr/>
          </p:nvSpPr>
          <p:spPr bwMode="auto">
            <a:xfrm>
              <a:off x="1679733" y="2564904"/>
              <a:ext cx="1741549" cy="4915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600" b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12</a:t>
              </a:r>
              <a:r>
                <a:rPr lang="zh-CN" altLang="en-US" sz="2600" b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×25＝</a:t>
              </a:r>
              <a:endParaRPr lang="en-US" altLang="zh-CN" sz="26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 Box 35"/>
            <p:cNvSpPr txBox="1">
              <a:spLocks noChangeArrowheads="1"/>
            </p:cNvSpPr>
            <p:nvPr/>
          </p:nvSpPr>
          <p:spPr bwMode="auto">
            <a:xfrm>
              <a:off x="2828634" y="2564137"/>
              <a:ext cx="935038" cy="4915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600" b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300</a:t>
              </a:r>
              <a:endParaRPr lang="en-US" altLang="zh-CN" sz="2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64" name="矩形 163"/>
          <p:cNvSpPr/>
          <p:nvPr/>
        </p:nvSpPr>
        <p:spPr>
          <a:xfrm>
            <a:off x="858783" y="1393006"/>
            <a:ext cx="65728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defRPr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说一说你对每种解法的理解?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5" name="Rectangle 2"/>
          <p:cNvSpPr>
            <a:spLocks noChangeArrowheads="1"/>
          </p:cNvSpPr>
          <p:nvPr/>
        </p:nvSpPr>
        <p:spPr bwMode="auto">
          <a:xfrm>
            <a:off x="1762760" y="4959985"/>
            <a:ext cx="9999345" cy="1384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00B0F0"/>
            </a:solidFill>
            <a:prstDash val="sysDash"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第一种只是通过</a:t>
            </a:r>
            <a:r>
              <a:rPr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列竖式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得出结果,计算比较</a:t>
            </a:r>
            <a:r>
              <a:rPr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麻烦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,后两种方法都关注到了</a:t>
            </a:r>
            <a:r>
              <a:rPr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数字的特点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,利用</a:t>
            </a:r>
            <a:r>
              <a:rPr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运算定律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使计算变得简便。</a:t>
            </a:r>
            <a:endParaRPr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 bldLvl="0" animBg="1"/>
      <p:bldP spid="164" grpId="0"/>
      <p:bldP spid="16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TextBox 14"/>
          <p:cNvSpPr txBox="1"/>
          <p:nvPr/>
        </p:nvSpPr>
        <p:spPr>
          <a:xfrm>
            <a:off x="1645920" y="1798099"/>
            <a:ext cx="38884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 64×125</a:t>
            </a:r>
            <a:endParaRPr lang="en-US" altLang="zh-CN" sz="3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1950" y="63043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p>
            <a:pPr algn="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TextBox 14"/>
          <p:cNvSpPr txBox="1"/>
          <p:nvPr/>
        </p:nvSpPr>
        <p:spPr>
          <a:xfrm>
            <a:off x="1645920" y="2794414"/>
            <a:ext cx="54343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8×8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×125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1645920" y="3790729"/>
            <a:ext cx="4141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=8×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8×125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8" name="TextBox 14"/>
          <p:cNvSpPr txBox="1"/>
          <p:nvPr/>
        </p:nvSpPr>
        <p:spPr>
          <a:xfrm>
            <a:off x="1645920" y="4787044"/>
            <a:ext cx="31127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=8×1000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726269" y="1798099"/>
            <a:ext cx="38884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102×85</a:t>
            </a:r>
            <a:endParaRPr lang="en-US" altLang="zh-CN" sz="3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14"/>
          <p:cNvSpPr txBox="1"/>
          <p:nvPr/>
        </p:nvSpPr>
        <p:spPr>
          <a:xfrm>
            <a:off x="6726269" y="4787044"/>
            <a:ext cx="3383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=8500+170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4"/>
          <p:cNvSpPr txBox="1"/>
          <p:nvPr/>
        </p:nvSpPr>
        <p:spPr>
          <a:xfrm>
            <a:off x="1645920" y="5783359"/>
            <a:ext cx="208823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=8000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6726269" y="5783359"/>
            <a:ext cx="208823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=8670</a:t>
            </a:r>
            <a:endParaRPr lang="en-US" altLang="zh-CN" sz="36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6726269" y="2794414"/>
            <a:ext cx="596530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100+2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×85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6726269" y="3790729"/>
            <a:ext cx="519593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=100×85+2×85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3" grpId="0"/>
      <p:bldP spid="4" grpId="0"/>
      <p:bldP spid="6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圆角矩形标注 6"/>
          <p:cNvSpPr/>
          <p:nvPr/>
        </p:nvSpPr>
        <p:spPr>
          <a:xfrm>
            <a:off x="352425" y="1413510"/>
            <a:ext cx="11560175" cy="812800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）买了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副羽毛球拍，花了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330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元。每支羽毛球拍多少钱？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650990" y="5636260"/>
            <a:ext cx="5261610" cy="43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</a:t>
            </a:r>
            <a:r>
              <a:rPr lang="zh-CN" alt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每支羽毛</a:t>
            </a:r>
            <a:r>
              <a:rPr lang="zh-CN" altLang="en-US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球拍</a:t>
            </a:r>
            <a:r>
              <a:rPr lang="en-US" altLang="zh-CN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</a:t>
            </a:r>
            <a:r>
              <a:rPr lang="zh-CN" altLang="en-US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元钱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040765" y="2533650"/>
            <a:ext cx="990917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latinLnBrk="0">
              <a:lnSpc>
                <a:spcPct val="125000"/>
              </a:lnSpc>
            </a:pPr>
            <a:r>
              <a:rPr lang="zh-CN" altLang="en-US" sz="32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b="0" dirty="0" smtClean="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方法一：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先计算出一副羽毛球拍多少钱,然后再除以2</a:t>
            </a:r>
            <a:endParaRPr lang="zh-CN" altLang="en-US"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atinLnBrk="0">
              <a:lnSpc>
                <a:spcPct val="125000"/>
              </a:lnSpc>
            </a:pP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求出一支羽毛球拍多少钱。</a:t>
            </a:r>
            <a:endParaRPr lang="zh-CN" altLang="en-US"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TextBox 9"/>
          <p:cNvSpPr txBox="1"/>
          <p:nvPr/>
        </p:nvSpPr>
        <p:spPr>
          <a:xfrm>
            <a:off x="4636936" y="4054650"/>
            <a:ext cx="316733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330÷5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÷2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6" name="TextBox 9"/>
          <p:cNvSpPr txBox="1"/>
          <p:nvPr/>
        </p:nvSpPr>
        <p:spPr>
          <a:xfrm>
            <a:off x="4464216" y="4807760"/>
            <a:ext cx="316733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=66÷2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TextBox 9"/>
          <p:cNvSpPr txBox="1"/>
          <p:nvPr/>
        </p:nvSpPr>
        <p:spPr>
          <a:xfrm>
            <a:off x="4464216" y="5560870"/>
            <a:ext cx="316733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（元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8" grpId="0"/>
      <p:bldP spid="35" grpId="0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圆角矩形标注 6"/>
          <p:cNvSpPr/>
          <p:nvPr/>
        </p:nvSpPr>
        <p:spPr>
          <a:xfrm>
            <a:off x="352425" y="1413510"/>
            <a:ext cx="11560175" cy="812800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）买了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副羽毛球拍，花了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330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元。每支羽毛球拍多少钱？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650990" y="5636260"/>
            <a:ext cx="5261610" cy="43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</a:t>
            </a:r>
            <a:r>
              <a:rPr lang="zh-CN" alt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每支羽毛</a:t>
            </a:r>
            <a:r>
              <a:rPr lang="zh-CN" altLang="en-US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球拍</a:t>
            </a:r>
            <a:r>
              <a:rPr lang="en-US" altLang="zh-CN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</a:t>
            </a:r>
            <a:r>
              <a:rPr lang="zh-CN" altLang="en-US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元钱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2112010" y="2562860"/>
            <a:ext cx="796734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latinLnBrk="0">
              <a:lnSpc>
                <a:spcPct val="125000"/>
              </a:lnSpc>
            </a:pPr>
            <a:r>
              <a:rPr lang="zh-CN" altLang="en-US" sz="32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b="0" dirty="0" smtClean="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方法二：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先求一共有10支羽毛球拍,再求每</a:t>
            </a:r>
            <a:endParaRPr lang="zh-CN" altLang="en-US"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atinLnBrk="0">
              <a:lnSpc>
                <a:spcPct val="125000"/>
              </a:lnSpc>
            </a:pP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支羽毛球拍的价格。</a:t>
            </a:r>
            <a:endParaRPr lang="zh-CN" altLang="en-US"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TextBox 9"/>
          <p:cNvSpPr txBox="1"/>
          <p:nvPr/>
        </p:nvSpPr>
        <p:spPr>
          <a:xfrm>
            <a:off x="3883191" y="3991887"/>
            <a:ext cx="316733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330÷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5×2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3730791" y="4771032"/>
            <a:ext cx="316733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=330÷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Box 9"/>
          <p:cNvSpPr txBox="1"/>
          <p:nvPr/>
        </p:nvSpPr>
        <p:spPr>
          <a:xfrm>
            <a:off x="3730791" y="5550177"/>
            <a:ext cx="316733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（元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2" grpId="0"/>
      <p:bldP spid="3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57" name="TextBox 9"/>
          <p:cNvSpPr txBox="1"/>
          <p:nvPr/>
        </p:nvSpPr>
        <p:spPr>
          <a:xfrm>
            <a:off x="3740785" y="2214245"/>
            <a:ext cx="34982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330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5×2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=330÷10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8" name="TextBox 11"/>
          <p:cNvSpPr txBox="1"/>
          <p:nvPr/>
        </p:nvSpPr>
        <p:spPr>
          <a:xfrm>
            <a:off x="572135" y="2214245"/>
            <a:ext cx="26301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330÷5÷2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=66÷2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9" name="下箭头 158"/>
          <p:cNvSpPr/>
          <p:nvPr/>
        </p:nvSpPr>
        <p:spPr>
          <a:xfrm>
            <a:off x="2714625" y="4090035"/>
            <a:ext cx="236220" cy="401320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72427" y="4273526"/>
            <a:ext cx="19767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330÷5÷2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2994660" y="4273356"/>
            <a:ext cx="27895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330÷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5×2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2" name="TextBox 14"/>
          <p:cNvSpPr txBox="1"/>
          <p:nvPr/>
        </p:nvSpPr>
        <p:spPr>
          <a:xfrm>
            <a:off x="2568527" y="4265468"/>
            <a:ext cx="40671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 dirty="0" smtClean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Rectangle 2"/>
          <p:cNvSpPr>
            <a:spLocks noChangeArrowheads="1"/>
          </p:cNvSpPr>
          <p:nvPr/>
        </p:nvSpPr>
        <p:spPr bwMode="auto">
          <a:xfrm>
            <a:off x="571500" y="1393825"/>
            <a:ext cx="8663940" cy="51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观察算式的特点,看看你能发现什么规律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0" name="右大括号 169"/>
          <p:cNvSpPr/>
          <p:nvPr/>
        </p:nvSpPr>
        <p:spPr>
          <a:xfrm rot="5400000">
            <a:off x="2687955" y="1979930"/>
            <a:ext cx="289560" cy="3649980"/>
          </a:xfrm>
          <a:prstGeom prst="rightBrace">
            <a:avLst>
              <a:gd name="adj1" fmla="val 66296"/>
              <a:gd name="adj2" fmla="val 50000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" name="组合 162"/>
          <p:cNvGrpSpPr/>
          <p:nvPr/>
        </p:nvGrpSpPr>
        <p:grpSpPr>
          <a:xfrm>
            <a:off x="1539962" y="5181276"/>
            <a:ext cx="10040568" cy="812535"/>
            <a:chOff x="-61042" y="2805105"/>
            <a:chExt cx="9618249" cy="1049485"/>
          </a:xfrm>
        </p:grpSpPr>
        <p:pic>
          <p:nvPicPr>
            <p:cNvPr id="164" name="圆角矩形 55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1042" y="2805105"/>
              <a:ext cx="9618249" cy="1049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5" name="矩形 164"/>
            <p:cNvSpPr/>
            <p:nvPr/>
          </p:nvSpPr>
          <p:spPr>
            <a:xfrm>
              <a:off x="437757" y="2950276"/>
              <a:ext cx="8831170" cy="67418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一个数连续除以两个数，可以用这个数除以两个数的积。</a:t>
              </a:r>
              <a:endPara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7192723" y="2314341"/>
            <a:ext cx="4387740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p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4000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÷</a:t>
            </a:r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4000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÷</a:t>
            </a:r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c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=</a:t>
            </a:r>
            <a:r>
              <a:rPr lang="en-US" altLang="zh-CN" sz="4000" i="1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÷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4000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×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c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849860" y="3451071"/>
            <a:ext cx="2632452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en-US" altLang="zh-CN" sz="4000" i="1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≠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0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，</a:t>
            </a:r>
            <a:r>
              <a:rPr lang="en-US" altLang="zh-CN" sz="4000" i="1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c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≠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0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 bldLvl="0" animBg="1"/>
      <p:bldP spid="160" grpId="0"/>
      <p:bldP spid="161" grpId="0"/>
      <p:bldP spid="162" grpId="0"/>
      <p:bldP spid="169" grpId="0"/>
      <p:bldP spid="170" grpId="0" bldLvl="0" animBg="1"/>
      <p:bldP spid="75" grpId="0" bldLvl="0" animBg="1"/>
      <p:bldP spid="7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011950" y="63043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p>
            <a:pPr algn="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893103" y="1679734"/>
            <a:ext cx="388843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 250÷2÷5</a:t>
            </a:r>
            <a:endParaRPr lang="en-US" altLang="zh-CN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TextBox 14"/>
          <p:cNvSpPr txBox="1"/>
          <p:nvPr/>
        </p:nvSpPr>
        <p:spPr>
          <a:xfrm>
            <a:off x="893103" y="2561785"/>
            <a:ext cx="33854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=250÷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2×5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893103" y="3443800"/>
            <a:ext cx="3225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=250÷10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8" name="TextBox 14"/>
          <p:cNvSpPr txBox="1"/>
          <p:nvPr/>
        </p:nvSpPr>
        <p:spPr>
          <a:xfrm>
            <a:off x="893103" y="4325815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=25</a:t>
            </a:r>
            <a:endParaRPr lang="en-US" altLang="zh-CN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8138979" y="1679314"/>
            <a:ext cx="388843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3500÷28</a:t>
            </a:r>
            <a:endParaRPr lang="en-US" altLang="zh-CN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38979" y="2575934"/>
            <a:ext cx="334782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=3500÷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7×4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8138979" y="3472554"/>
            <a:ext cx="260364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=3500÷7÷4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8138979" y="4369174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=500÷4</a:t>
            </a:r>
            <a:endParaRPr lang="en-US" altLang="zh-CN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8138979" y="5265794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=125</a:t>
            </a:r>
            <a:endParaRPr lang="en-US" altLang="zh-CN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4753224" y="1679734"/>
            <a:ext cx="388843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 250÷2÷5</a:t>
            </a:r>
            <a:endParaRPr lang="en-US" altLang="zh-CN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Box 14"/>
          <p:cNvSpPr txBox="1"/>
          <p:nvPr/>
        </p:nvSpPr>
        <p:spPr>
          <a:xfrm>
            <a:off x="4753224" y="2561749"/>
            <a:ext cx="33854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=250÷5÷2</a:t>
            </a:r>
            <a:endParaRPr lang="en-US" altLang="zh-CN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TextBox 14"/>
          <p:cNvSpPr txBox="1"/>
          <p:nvPr/>
        </p:nvSpPr>
        <p:spPr>
          <a:xfrm>
            <a:off x="4753224" y="3443764"/>
            <a:ext cx="3225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=50÷2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TextBox 14"/>
          <p:cNvSpPr txBox="1"/>
          <p:nvPr/>
        </p:nvSpPr>
        <p:spPr>
          <a:xfrm>
            <a:off x="4753224" y="4325815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=25</a:t>
            </a:r>
            <a:endParaRPr lang="en-US" altLang="zh-CN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15" grpId="0"/>
      <p:bldP spid="16" grpId="0"/>
      <p:bldP spid="17" grpId="0"/>
      <p:bldP spid="11" grpId="0"/>
      <p:bldP spid="12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04" name="矩形 103"/>
          <p:cNvSpPr/>
          <p:nvPr/>
        </p:nvSpPr>
        <p:spPr>
          <a:xfrm>
            <a:off x="1346741" y="1393736"/>
            <a:ext cx="3455126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口算。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5" name="TextBox 26"/>
          <p:cNvSpPr txBox="1"/>
          <p:nvPr/>
        </p:nvSpPr>
        <p:spPr>
          <a:xfrm>
            <a:off x="3840819" y="245889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850797" y="2469445"/>
            <a:ext cx="1992853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12×30=</a:t>
            </a:r>
            <a:endParaRPr lang="en-US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6709065" y="2469444"/>
            <a:ext cx="1992853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18×20=</a:t>
            </a:r>
            <a:endParaRPr lang="en-US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869643" y="3839952"/>
            <a:ext cx="2108269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24×40 =</a:t>
            </a:r>
            <a:endParaRPr lang="en-US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720373" y="3839951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35×4=</a:t>
            </a:r>
            <a:endParaRPr lang="en-US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0" name="TextBox 33"/>
          <p:cNvSpPr txBox="1"/>
          <p:nvPr/>
        </p:nvSpPr>
        <p:spPr>
          <a:xfrm>
            <a:off x="8647597" y="2469444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extBox 34"/>
          <p:cNvSpPr txBox="1"/>
          <p:nvPr/>
        </p:nvSpPr>
        <p:spPr>
          <a:xfrm>
            <a:off x="3953294" y="383782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960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TextBox 35"/>
          <p:cNvSpPr txBox="1"/>
          <p:nvPr/>
        </p:nvSpPr>
        <p:spPr>
          <a:xfrm>
            <a:off x="8346389" y="3827044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140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850797" y="5208104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25×4=</a:t>
            </a:r>
            <a:endParaRPr lang="en-US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6701527" y="5208103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45×2=</a:t>
            </a:r>
            <a:endParaRPr lang="en-US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5" name="TextBox 38"/>
          <p:cNvSpPr txBox="1"/>
          <p:nvPr/>
        </p:nvSpPr>
        <p:spPr>
          <a:xfrm>
            <a:off x="3621998" y="5205974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TextBox 39"/>
          <p:cNvSpPr txBox="1"/>
          <p:nvPr/>
        </p:nvSpPr>
        <p:spPr>
          <a:xfrm>
            <a:off x="8327543" y="519519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10" grpId="0"/>
      <p:bldP spid="111" grpId="0"/>
      <p:bldP spid="112" grpId="0"/>
      <p:bldP spid="115" grpId="0"/>
      <p:bldP spid="1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296920" y="508000"/>
            <a:ext cx="7185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1.学以致用:教材第29页“做一做”。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" name="矩形 112"/>
          <p:cNvSpPr/>
          <p:nvPr/>
        </p:nvSpPr>
        <p:spPr>
          <a:xfrm>
            <a:off x="537654" y="1796398"/>
            <a:ext cx="8965473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计算下面各题，怎样简便就怎样计算。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332760" y="2686278"/>
            <a:ext cx="197675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35×5×20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1027960" y="3412083"/>
            <a:ext cx="2871261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=35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×(5×20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027960" y="4137888"/>
            <a:ext cx="197675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=35×100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27960" y="4863693"/>
            <a:ext cx="143700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=3500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4753956" y="2685822"/>
            <a:ext cx="201041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×(4+8)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4459316" y="3310662"/>
            <a:ext cx="2838012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=25×12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4459316" y="3935502"/>
            <a:ext cx="3213821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=25×(4×3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4459316" y="4560342"/>
            <a:ext cx="204025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=25×4×3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8538748" y="2686293"/>
            <a:ext cx="26911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2000÷125÷8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8254268" y="3413368"/>
            <a:ext cx="326453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=2000÷(125×8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8254268" y="4140443"/>
            <a:ext cx="26911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=2000÷1000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8254268" y="4867518"/>
            <a:ext cx="7226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4459316" y="5185182"/>
            <a:ext cx="17386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=100×3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459316" y="5810022"/>
            <a:ext cx="11988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=300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16" grpId="0"/>
      <p:bldP spid="117" grpId="0"/>
      <p:bldP spid="119" grpId="0"/>
      <p:bldP spid="120" grpId="0"/>
      <p:bldP spid="121" grpId="0"/>
      <p:bldP spid="123" grpId="0"/>
      <p:bldP spid="124" grpId="0"/>
      <p:bldP spid="125" grpId="0"/>
      <p:bldP spid="126" grpId="0"/>
      <p:bldP spid="1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296920" y="508000"/>
            <a:ext cx="7185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2.教材第30页练习八第1(后三行),2题。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633930" y="1796398"/>
            <a:ext cx="8333105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计算下面各题，怎样简便就怎样计算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98551" y="2903171"/>
            <a:ext cx="246888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250×13×4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63271" y="3852496"/>
            <a:ext cx="2838012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=250×4×13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63271" y="4801821"/>
            <a:ext cx="3213821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=1000×13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63271" y="5751146"/>
            <a:ext cx="186182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=13000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97034" y="2903171"/>
            <a:ext cx="273685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3200÷4÷25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12554" y="3852496"/>
            <a:ext cx="3830320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=3200÷(4×25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12554" y="4801821"/>
            <a:ext cx="3213821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=3200÷100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12554" y="5751146"/>
            <a:ext cx="105791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=32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2" grpId="0"/>
      <p:bldP spid="14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296920" y="508000"/>
            <a:ext cx="7185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2.教材第30页练习八第1(后三行),2题。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633930" y="1796398"/>
            <a:ext cx="8333105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计算下面各题，怎样简便就怎样计算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45055" y="2903215"/>
            <a:ext cx="186182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88×125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38655" y="3601080"/>
            <a:ext cx="3549650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=(11×8)×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125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38655" y="4298945"/>
            <a:ext cx="3213821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=11×(8×125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38655" y="4996810"/>
            <a:ext cx="246888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=11×1000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38655" y="5694675"/>
            <a:ext cx="186182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=11000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807325" y="2903215"/>
            <a:ext cx="246888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99×38+38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482205" y="3792215"/>
            <a:ext cx="3984625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=38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×(99+1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82205" y="4681215"/>
            <a:ext cx="3213821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=38×100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82205" y="5570215"/>
            <a:ext cx="159385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=3800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17" grpId="0"/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296920" y="508000"/>
            <a:ext cx="7185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2.教材第30页练习八第1(后三行),2题。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633930" y="1796398"/>
            <a:ext cx="8333105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计算下面各题，怎样简便就怎样计算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48971" y="2841621"/>
            <a:ext cx="2934335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17×23-23×7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4491" y="3752211"/>
            <a:ext cx="2838012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=23×(17-7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64491" y="4662801"/>
            <a:ext cx="3213821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=23×10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4491" y="5573391"/>
            <a:ext cx="132588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=230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3038" y="2841442"/>
            <a:ext cx="186182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72×125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48078" y="3752032"/>
            <a:ext cx="4035425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=(9×8)×125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48078" y="4662622"/>
            <a:ext cx="220091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=9×1000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48078" y="5573212"/>
            <a:ext cx="159385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=9000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" grpId="0"/>
      <p:bldP spid="4" grpId="0"/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296920" y="508000"/>
            <a:ext cx="7185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2.教材第30页练习八第1(后三行),2题。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724448" y="1502410"/>
            <a:ext cx="6580844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2.</a:t>
            </a:r>
            <a:endParaRPr 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12" name="图片 11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3325" y="1400810"/>
            <a:ext cx="7675880" cy="247713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586582" y="3759453"/>
            <a:ext cx="275858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350÷14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81782" y="4457318"/>
            <a:ext cx="2527438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=350÷7÷2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81782" y="5853048"/>
            <a:ext cx="163893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=25(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册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09797" y="5852820"/>
            <a:ext cx="563372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平均每个班可以分到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册。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81782" y="5155183"/>
            <a:ext cx="150050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=50÷2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1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1256030" y="1511935"/>
            <a:ext cx="9852660" cy="2306955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仔细观察数据的特点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灵活运用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运算定律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可以使计算变得简便。比如把其中的一个两位数的因数改成了两个一位数相乘的形式。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6030" y="3970020"/>
            <a:ext cx="9852660" cy="156845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ea typeface="微软雅黑" panose="020B0503020204020204" pitchFamily="34" charset="-122"/>
              </a:rPr>
              <a:t>一个数连续除以两个数,可以用这个数除以两个除数的积。用字母表示为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÷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÷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= 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÷(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×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)</a:t>
            </a:r>
            <a:r>
              <a:rPr lang="zh-CN" altLang="en-US" sz="3200" dirty="0">
                <a:ea typeface="微软雅黑" panose="020B0503020204020204" pitchFamily="34" charset="-122"/>
              </a:rPr>
              <a:t>。</a:t>
            </a:r>
            <a:endParaRPr lang="zh-CN" altLang="en-US" sz="32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720788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教材第30页练习八第3,5,6,8题。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909320" y="1393825"/>
            <a:ext cx="731837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把两位数写成两个一位数相乘。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19867" y="244922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23723" y="2459059"/>
            <a:ext cx="4172937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15=(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)×(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42569" y="3738126"/>
            <a:ext cx="4172937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30=(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)×(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92075" y="247742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79771" y="375915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19405" y="50534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23723" y="5065638"/>
            <a:ext cx="4172937" cy="707886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24=(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)×(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79771" y="506563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20"/>
          <p:cNvSpPr txBox="1"/>
          <p:nvPr/>
        </p:nvSpPr>
        <p:spPr>
          <a:xfrm>
            <a:off x="3219867" y="373812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1"/>
          <p:cNvSpPr txBox="1"/>
          <p:nvPr/>
        </p:nvSpPr>
        <p:spPr>
          <a:xfrm>
            <a:off x="3220085" y="5666740"/>
            <a:ext cx="563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5080233" y="567903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3"/>
          <a:stretch>
            <a:fillRect/>
          </a:stretch>
        </p:blipFill>
        <p:spPr>
          <a:xfrm flipH="1">
            <a:off x="8550012" y="3472519"/>
            <a:ext cx="3362316" cy="278728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/>
      <p:bldP spid="35" grpId="0"/>
      <p:bldP spid="36" grpId="0"/>
      <p:bldP spid="39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28" name="TextBox 14"/>
          <p:cNvSpPr txBox="1"/>
          <p:nvPr/>
        </p:nvSpPr>
        <p:spPr>
          <a:xfrm>
            <a:off x="801430" y="1403080"/>
            <a:ext cx="806489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回忆学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过的运算定律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并用字母表示出来。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01584" y="2148910"/>
            <a:ext cx="199771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3600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+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=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3600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+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;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96784" y="3073470"/>
            <a:ext cx="3757930" cy="645160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(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+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)+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c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=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+(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+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c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);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charset="0"/>
              <a:ea typeface="方正书宋_GBK"/>
              <a:cs typeface="Times New Roman" panose="0202060305040502030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96784" y="3998030"/>
            <a:ext cx="2371725" cy="645160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3600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×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=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3600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×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3600" dirty="0">
                <a:solidFill>
                  <a:srgbClr val="FF0000"/>
                </a:solidFill>
                <a:latin typeface="方正书宋_GBK"/>
                <a:ea typeface="方正书宋_GBK"/>
                <a:cs typeface="Times New Roman" panose="02020603050405020304" charset="0"/>
              </a:rPr>
              <a:t>;</a:t>
            </a:r>
            <a:endParaRPr lang="zh-CN" altLang="zh-CN" sz="3600" dirty="0">
              <a:solidFill>
                <a:srgbClr val="FF0000"/>
              </a:solidFill>
              <a:effectLst/>
              <a:latin typeface="NEU-BZ-S92"/>
              <a:ea typeface="方正书宋_GBK"/>
              <a:cs typeface="Times New Roman" panose="0202060305040502030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96784" y="4922590"/>
            <a:ext cx="5849938" cy="644525"/>
          </a:xfrm>
          <a:prstGeom prst="rect">
            <a:avLst/>
          </a:prstGeom>
        </p:spPr>
        <p:txBody>
          <a:bodyPr wrap="squar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(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3600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×</a:t>
            </a:r>
            <a:r>
              <a:rPr lang="en-US" altLang="zh-CN" sz="36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)×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c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=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×(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×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c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);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charset="0"/>
              <a:ea typeface="方正书宋_GBK"/>
              <a:cs typeface="Times New Roman" panose="0202060305040502030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396784" y="5846515"/>
            <a:ext cx="5327526" cy="645160"/>
          </a:xfrm>
          <a:prstGeom prst="rect">
            <a:avLst/>
          </a:prstGeom>
        </p:spPr>
        <p:txBody>
          <a:bodyPr wrap="squar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×(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+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c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)=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×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+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×</a:t>
            </a:r>
            <a:r>
              <a:rPr lang="en-US" altLang="zh-CN" sz="3600" i="1" dirty="0" err="1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c</a:t>
            </a:r>
            <a:r>
              <a:rPr lang="zh-CN" altLang="zh-CN" sz="3600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。</a:t>
            </a:r>
            <a:endParaRPr lang="zh-CN" altLang="zh-CN" sz="3600" dirty="0">
              <a:solidFill>
                <a:srgbClr val="FF0000"/>
              </a:solidFill>
              <a:effectLst/>
              <a:latin typeface="Times New Roman" panose="02020603050405020304" charset="0"/>
              <a:ea typeface="方正书宋_GBK"/>
              <a:cs typeface="Times New Roman" panose="0202060305040502030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09789" y="2148910"/>
            <a:ext cx="23037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加法交换律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09789" y="3088710"/>
            <a:ext cx="23037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加法结合律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809789" y="4028510"/>
            <a:ext cx="23037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乘法交换律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09789" y="4968310"/>
            <a:ext cx="23037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乘法结合律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809789" y="5908110"/>
            <a:ext cx="23037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乘法分配律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1" name="TextBox 14"/>
          <p:cNvSpPr txBox="1"/>
          <p:nvPr/>
        </p:nvSpPr>
        <p:spPr>
          <a:xfrm>
            <a:off x="1302572" y="1281729"/>
            <a:ext cx="1389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口算</a:t>
            </a:r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30213" y="3900130"/>
            <a:ext cx="2697480" cy="645160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乘法交换律</a:t>
            </a:r>
            <a:endParaRPr lang="zh-CN" altLang="zh-CN" sz="3600" dirty="0" smtClean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59703" y="2304550"/>
            <a:ext cx="4572000" cy="645160"/>
          </a:xfrm>
          <a:prstGeom prst="rect">
            <a:avLst/>
          </a:prstGeom>
        </p:spPr>
        <p:txBody>
          <a:bodyPr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乘法结合律</a:t>
            </a:r>
            <a:endParaRPr lang="zh-CN" altLang="zh-CN" sz="3600" dirty="0" smtClean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12508" y="5495900"/>
            <a:ext cx="4572000" cy="645160"/>
          </a:xfrm>
          <a:prstGeom prst="rect">
            <a:avLst/>
          </a:prstGeom>
        </p:spPr>
        <p:txBody>
          <a:bodyPr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乘法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分配律</a:t>
            </a:r>
            <a:endParaRPr lang="zh-CN" altLang="zh-CN" sz="3600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06245" y="2304550"/>
            <a:ext cx="2500630" cy="645160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6×25×4=</a:t>
            </a:r>
            <a:endParaRPr lang="zh-CN" altLang="zh-CN" sz="36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06245" y="3900305"/>
            <a:ext cx="2768600" cy="645160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125×7×8=</a:t>
            </a:r>
            <a:endParaRPr lang="en-US" altLang="zh-CN" sz="36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06245" y="5496060"/>
            <a:ext cx="3911600" cy="645160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41×73+41×27=</a:t>
            </a:r>
            <a:endParaRPr lang="en-US" altLang="zh-CN" sz="36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07009" y="3900149"/>
            <a:ext cx="1483360" cy="645160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7000</a:t>
            </a:r>
            <a:endParaRPr lang="en-US" altLang="zh-CN" sz="3600" dirty="0" smtClean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12539" y="2304550"/>
            <a:ext cx="4572000" cy="645160"/>
          </a:xfrm>
          <a:prstGeom prst="rect">
            <a:avLst/>
          </a:prstGeom>
        </p:spPr>
        <p:txBody>
          <a:bodyPr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600</a:t>
            </a:r>
            <a:endParaRPr lang="en-US" altLang="zh-CN" sz="3600" dirty="0" smtClean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14283" y="5495900"/>
            <a:ext cx="4572000" cy="645160"/>
          </a:xfrm>
          <a:prstGeom prst="rect">
            <a:avLst/>
          </a:prstGeom>
        </p:spPr>
        <p:txBody>
          <a:bodyPr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4100</a:t>
            </a:r>
            <a:endParaRPr lang="en-US" altLang="zh-CN" sz="3600" dirty="0" smtClean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92911" y="3899886"/>
            <a:ext cx="2736850" cy="645160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先算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125×8</a:t>
            </a:r>
            <a:endParaRPr lang="zh-CN" altLang="zh-CN" sz="3600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992911" y="2304550"/>
            <a:ext cx="4572000" cy="645160"/>
          </a:xfrm>
          <a:prstGeom prst="rect">
            <a:avLst/>
          </a:prstGeom>
        </p:spPr>
        <p:txBody>
          <a:bodyPr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先算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25×4</a:t>
            </a:r>
            <a:endParaRPr lang="zh-CN" altLang="zh-CN" sz="3600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992911" y="5495900"/>
            <a:ext cx="4572000" cy="645160"/>
          </a:xfrm>
          <a:prstGeom prst="rect">
            <a:avLst/>
          </a:prstGeom>
        </p:spPr>
        <p:txBody>
          <a:bodyPr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先算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73+41</a:t>
            </a:r>
            <a:endParaRPr lang="zh-CN" altLang="zh-CN" sz="3600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30" name="TextBox 14"/>
          <p:cNvSpPr txBox="1"/>
          <p:nvPr/>
        </p:nvSpPr>
        <p:spPr>
          <a:xfrm>
            <a:off x="720090" y="1410335"/>
            <a:ext cx="5919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想办法简便计算25×24。</a:t>
            </a:r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51834" y="2327410"/>
            <a:ext cx="4572000" cy="645160"/>
          </a:xfrm>
          <a:prstGeom prst="rect">
            <a:avLst/>
          </a:prstGeom>
        </p:spPr>
        <p:txBody>
          <a:bodyPr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25×20+25×4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51834" y="3695200"/>
            <a:ext cx="4572000" cy="645160"/>
          </a:xfrm>
          <a:prstGeom prst="rect">
            <a:avLst/>
          </a:prstGeom>
        </p:spPr>
        <p:txBody>
          <a:bodyPr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25×4×6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51834" y="5062990"/>
            <a:ext cx="4572000" cy="645160"/>
          </a:xfrm>
          <a:prstGeom prst="rect">
            <a:avLst/>
          </a:prstGeom>
        </p:spPr>
        <p:txBody>
          <a:bodyPr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25×8×3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3"/>
          <a:stretch>
            <a:fillRect/>
          </a:stretch>
        </p:blipFill>
        <p:spPr>
          <a:xfrm flipH="1">
            <a:off x="8550012" y="3472519"/>
            <a:ext cx="3362316" cy="2787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2" name="图片 41" descr="GK5$}OV~DQS@6(@K[L6C6BJ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5515" y="2207260"/>
            <a:ext cx="7760335" cy="3653155"/>
          </a:xfrm>
          <a:prstGeom prst="rect">
            <a:avLst/>
          </a:prstGeom>
        </p:spPr>
      </p:pic>
      <p:sp>
        <p:nvSpPr>
          <p:cNvPr id="43" name="文本框 24"/>
          <p:cNvSpPr txBox="1"/>
          <p:nvPr/>
        </p:nvSpPr>
        <p:spPr>
          <a:xfrm>
            <a:off x="473710" y="1403350"/>
            <a:ext cx="9098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仔细观察,你从这幅图上知道了哪些信息?</a:t>
            </a:r>
            <a:endParaRPr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215765" y="2812415"/>
            <a:ext cx="3822065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215765" y="3136265"/>
            <a:ext cx="3692525" cy="0"/>
          </a:xfrm>
          <a:prstGeom prst="line">
            <a:avLst/>
          </a:prstGeom>
          <a:ln w="3810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068060" y="5267325"/>
            <a:ext cx="1958975" cy="0"/>
          </a:xfrm>
          <a:prstGeom prst="line">
            <a:avLst/>
          </a:prstGeom>
          <a:ln w="381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1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2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9.xml><?xml version="1.0" encoding="utf-8"?>
<p:tagLst xmlns:p="http://schemas.openxmlformats.org/presentationml/2006/main">
  <p:tag name="KSO_WM_UNIT_PLACING_PICTURE_USER_VIEWPORT" val="{&quot;height&quot;:2805,&quot;width&quot;:2850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2300</Words>
  <Application>WPS 演示</Application>
  <PresentationFormat>自定义</PresentationFormat>
  <Paragraphs>434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Times New Roman</vt:lpstr>
      <vt:lpstr>方正书宋_GBK</vt:lpstr>
      <vt:lpstr>NEU-BZ-S92</vt:lpstr>
      <vt:lpstr>Segoe Print</vt:lpstr>
      <vt:lpstr>Arial Unicode MS</vt:lpstr>
      <vt:lpstr>楷体_GB2312</vt:lpstr>
      <vt:lpstr>新宋体</vt:lpstr>
      <vt:lpstr>楷体_GB2312</vt:lpstr>
      <vt:lpstr>楷体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zhangyumiao</cp:lastModifiedBy>
  <cp:revision>2331</cp:revision>
  <dcterms:created xsi:type="dcterms:W3CDTF">2017-11-13T08:28:00Z</dcterms:created>
  <dcterms:modified xsi:type="dcterms:W3CDTF">2021-09-23T01:27:07Z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3C3C51B8B9FA40CA96C9E6101B0FBD87</vt:lpwstr>
  </property>
</Properties>
</file>